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4" r:id="rId2"/>
    <p:sldId id="261" r:id="rId3"/>
    <p:sldId id="277" r:id="rId4"/>
    <p:sldId id="278" r:id="rId5"/>
    <p:sldId id="279" r:id="rId6"/>
    <p:sldId id="256" r:id="rId7"/>
    <p:sldId id="257" r:id="rId8"/>
    <p:sldId id="258" r:id="rId9"/>
    <p:sldId id="259" r:id="rId10"/>
    <p:sldId id="260" r:id="rId11"/>
    <p:sldId id="27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600"/>
    <a:srgbClr val="0432FF"/>
    <a:srgbClr val="942093"/>
    <a:srgbClr val="73FEFF"/>
    <a:srgbClr val="FF9300"/>
    <a:srgbClr val="008F00"/>
    <a:srgbClr val="009193"/>
    <a:srgbClr val="FF2F92"/>
    <a:srgbClr val="FF85FF"/>
    <a:srgbClr val="943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82"/>
    <p:restoredTop sz="94705"/>
  </p:normalViewPr>
  <p:slideViewPr>
    <p:cSldViewPr snapToGrid="0" snapToObjects="1">
      <p:cViewPr varScale="1">
        <p:scale>
          <a:sx n="78" d="100"/>
          <a:sy n="78" d="100"/>
        </p:scale>
        <p:origin x="192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4DB58-BE43-1C44-943A-985C6538D2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F15EB3-9506-A043-89F4-D57D95FDFE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51AB74-6A0C-1D42-8CA6-4BC542530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64BC3-96B3-7E4C-B9C4-3A92A991A189}" type="datetimeFigureOut">
              <a:rPr lang="en-US" smtClean="0"/>
              <a:t>1/17/19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D52C1-96FB-BA4C-B7A3-3B4378F70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BE5476-C420-A943-AA13-AC398D1F0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039AA-0199-2F44-89F7-A3CECEC44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484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9B022-0F79-1D4A-9CDA-795A5A734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9A2C74-E99D-1049-B770-632C06EA7A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FF792-B7C8-FC46-B07A-B38C46EB2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64BC3-96B3-7E4C-B9C4-3A92A991A189}" type="datetimeFigureOut">
              <a:rPr lang="en-US" smtClean="0"/>
              <a:t>1/17/19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D3316-5896-F743-A5B9-345BA42AF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133C0C-F6FE-614B-A164-0A7377020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039AA-0199-2F44-89F7-A3CECEC44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312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CCF9AF-E1A1-9640-93C9-5F4F7C4D08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F60472-C919-5E46-9949-15F5142D3A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AED44-E5C7-224B-A24E-A46DD9C9E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64BC3-96B3-7E4C-B9C4-3A92A991A189}" type="datetimeFigureOut">
              <a:rPr lang="en-US" smtClean="0"/>
              <a:t>1/17/19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D0513-A84D-0643-B496-8B0379C26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F165D-44EF-A640-8D5A-19C244211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039AA-0199-2F44-89F7-A3CECEC44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45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64FBA-E23B-0949-9E1D-D5B26F3AB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F9881-FFFF-5F41-A50E-18D9FB9C52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B15931-61DE-C044-B225-9AF66D20F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64BC3-96B3-7E4C-B9C4-3A92A991A189}" type="datetimeFigureOut">
              <a:rPr lang="en-US" smtClean="0"/>
              <a:t>1/17/19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ABCC7-7E13-DF49-B352-7FBB9FD47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E7575-EA93-7C48-82BF-C33E19E30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039AA-0199-2F44-89F7-A3CECEC44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047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46281-BBC7-3B46-8645-C98B62A47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573FB7-E4A9-A947-95D4-C0AF737FB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8D8936-EAE8-2B4E-A1BF-C6E7CF207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64BC3-96B3-7E4C-B9C4-3A92A991A189}" type="datetimeFigureOut">
              <a:rPr lang="en-US" smtClean="0"/>
              <a:t>1/17/19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0429-073D-F641-9179-397895B36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BB992-1110-8645-9659-22052F050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039AA-0199-2F44-89F7-A3CECEC44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718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0959C-D2F3-D941-B2D7-D9F14A131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34DF9-AE61-7941-BFEF-BEBAB2D332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F50D09-515E-EC41-9783-C554BA89C2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B79494-C279-0841-9DEA-A94F3DB8D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64BC3-96B3-7E4C-B9C4-3A92A991A189}" type="datetimeFigureOut">
              <a:rPr lang="en-US" smtClean="0"/>
              <a:t>1/17/19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4CEF5-1C42-3E4E-B154-713C92BFC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66ADDC-087C-FC40-B1B9-FBC0A0459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039AA-0199-2F44-89F7-A3CECEC44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448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43476-8E47-8E47-89F5-EC0E526B6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6B3379-23B3-A542-8165-3F63B03FD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949051-724C-494E-84B0-BBA6C5327E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2952BF-E62B-A84E-9E09-2333EA93CB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77F6A9-7E79-9241-8192-06962B7F9F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8B10E0-EE16-5349-9AC8-CFFE95B00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64BC3-96B3-7E4C-B9C4-3A92A991A189}" type="datetimeFigureOut">
              <a:rPr lang="en-US" smtClean="0"/>
              <a:t>1/17/19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D11D24-BA57-C74D-8BF3-46B7D6FC1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11FE0C-A194-BB4E-8BFD-A8F36E3CA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039AA-0199-2F44-89F7-A3CECEC44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84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F46D3-CC46-9F4C-8F7D-877E3735C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0A8FF6-E01E-EF47-9DA3-EC73C25FD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64BC3-96B3-7E4C-B9C4-3A92A991A189}" type="datetimeFigureOut">
              <a:rPr lang="en-US" smtClean="0"/>
              <a:t>1/17/19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EA059F-DAF9-F74B-A316-63E016FAD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237E2A-35C9-6643-B6FA-DB7448BE2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039AA-0199-2F44-89F7-A3CECEC44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83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F7D9C2-0607-9240-BEC9-B7BAEAAFF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64BC3-96B3-7E4C-B9C4-3A92A991A189}" type="datetimeFigureOut">
              <a:rPr lang="en-US" smtClean="0"/>
              <a:t>1/17/19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E0AB4-B365-5A4A-8940-88D9AB8E2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9AD55B-93ED-3F4C-BBB2-BB8D2297E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039AA-0199-2F44-89F7-A3CECEC44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298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A37E4-CF5D-DB41-A91E-D31DCB917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1475E-DA37-C24F-8947-BC197E66F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542675-DB40-CD4F-8885-C328D3A13F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E41496-EA43-F049-AA8F-1F8209523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64BC3-96B3-7E4C-B9C4-3A92A991A189}" type="datetimeFigureOut">
              <a:rPr lang="en-US" smtClean="0"/>
              <a:t>1/17/19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7DD7A6-7BB5-BE46-AFB3-034361A9F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441550-9D27-AE4A-BD31-93E0B4D6E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039AA-0199-2F44-89F7-A3CECEC44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619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F149D-362D-F64E-8426-4FF1017B1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E0CF0A-9FDC-C246-8B80-CE0E9D159E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69FAA9-391E-0D4C-BE7F-3521995876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5DEDD7-46B8-4E42-BFE0-300A56093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64BC3-96B3-7E4C-B9C4-3A92A991A189}" type="datetimeFigureOut">
              <a:rPr lang="en-US" smtClean="0"/>
              <a:t>1/17/19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0F7C98-E98C-2E4D-B9AB-B46B95378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45C4C6-F0B1-7F45-92F2-12CC0A5EA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039AA-0199-2F44-89F7-A3CECEC44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504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891396-8D6C-644B-9366-D416B87AE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25346A-C231-9241-B4AB-CA696F4C1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6D3BF9-54A9-CB4F-9952-C9A91204AC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64BC3-96B3-7E4C-B9C4-3A92A991A189}" type="datetimeFigureOut">
              <a:rPr lang="en-US" smtClean="0"/>
              <a:t>1/17/19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DF47E-EA10-C046-A5C3-681EBD864B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DDD24C-63B3-584F-9604-4646A9F065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039AA-0199-2F44-89F7-A3CECEC44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954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7" Type="http://schemas.openxmlformats.org/officeDocument/2006/relationships/image" Target="../media/image21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7" Type="http://schemas.openxmlformats.org/officeDocument/2006/relationships/image" Target="../media/image20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5" Type="http://schemas.openxmlformats.org/officeDocument/2006/relationships/image" Target="../media/image19.tiff"/><Relationship Id="rId4" Type="http://schemas.openxmlformats.org/officeDocument/2006/relationships/image" Target="../media/image17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338F2E-AA82-5245-9457-BA19D7DBA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71796" y="-2671796"/>
            <a:ext cx="6848409" cy="121920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2DA1F9-B808-0D42-8527-683E721B7937}"/>
              </a:ext>
            </a:extLst>
          </p:cNvPr>
          <p:cNvSpPr txBox="1"/>
          <p:nvPr/>
        </p:nvSpPr>
        <p:spPr>
          <a:xfrm>
            <a:off x="1411719" y="592833"/>
            <a:ext cx="9603911" cy="54014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b="1" dirty="0">
                <a:solidFill>
                  <a:srgbClr val="FF0000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Wel</a:t>
            </a:r>
            <a:r>
              <a:rPr lang="en-US" sz="11500" b="1" dirty="0">
                <a:solidFill>
                  <a:srgbClr val="FF9300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com</a:t>
            </a:r>
            <a:r>
              <a:rPr lang="en-US" sz="11500" b="1" dirty="0">
                <a:solidFill>
                  <a:srgbClr val="FFFF00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e</a:t>
            </a:r>
            <a:r>
              <a:rPr lang="en-US" sz="115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 </a:t>
            </a:r>
            <a:r>
              <a:rPr lang="en-US" sz="11500" b="1" dirty="0">
                <a:solidFill>
                  <a:srgbClr val="FFFF00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to</a:t>
            </a:r>
          </a:p>
          <a:p>
            <a:pPr algn="ctr"/>
            <a:r>
              <a:rPr lang="en-US" sz="11500" b="1" dirty="0">
                <a:solidFill>
                  <a:srgbClr val="00B050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ARC</a:t>
            </a:r>
            <a:r>
              <a:rPr lang="en-US" sz="11500" b="1" dirty="0">
                <a:solidFill>
                  <a:srgbClr val="00B0F0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HWA</a:t>
            </a:r>
            <a:r>
              <a:rPr lang="en-US" sz="11500" b="1" dirty="0">
                <a:solidFill>
                  <a:srgbClr val="9437FF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YS</a:t>
            </a:r>
          </a:p>
          <a:p>
            <a:pPr algn="ctr"/>
            <a:r>
              <a:rPr lang="en-US" sz="11500" b="1" dirty="0">
                <a:solidFill>
                  <a:srgbClr val="FF85FF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to</a:t>
            </a:r>
            <a:r>
              <a:rPr lang="en-US" sz="115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 </a:t>
            </a:r>
            <a:r>
              <a:rPr lang="en-US" sz="11500" b="1" dirty="0">
                <a:solidFill>
                  <a:srgbClr val="FF2F92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LEAR</a:t>
            </a:r>
            <a:r>
              <a:rPr lang="en-US" sz="11500" b="1" dirty="0">
                <a:solidFill>
                  <a:srgbClr val="009193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NIN</a:t>
            </a:r>
            <a:r>
              <a:rPr lang="en-US" sz="11500" b="1" dirty="0">
                <a:solidFill>
                  <a:srgbClr val="0432FF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G!</a:t>
            </a:r>
          </a:p>
        </p:txBody>
      </p:sp>
    </p:spTree>
    <p:extLst>
      <p:ext uri="{BB962C8B-B14F-4D97-AF65-F5344CB8AC3E}">
        <p14:creationId xmlns:p14="http://schemas.microsoft.com/office/powerpoint/2010/main" val="2962675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255465-DBDC-FD4B-AA15-8498D59A9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71796" y="-2671796"/>
            <a:ext cx="6848409" cy="12192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424793-6020-364D-9778-91AB101DD3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62" t="6927" r="36591" b="12207"/>
          <a:stretch/>
        </p:blipFill>
        <p:spPr>
          <a:xfrm>
            <a:off x="1234881" y="656492"/>
            <a:ext cx="2345579" cy="53174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8F4210-8252-0342-9287-449A50F29B79}"/>
              </a:ext>
            </a:extLst>
          </p:cNvPr>
          <p:cNvSpPr txBox="1"/>
          <p:nvPr/>
        </p:nvSpPr>
        <p:spPr>
          <a:xfrm>
            <a:off x="5468742" y="762000"/>
            <a:ext cx="48349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Mrs. </a:t>
            </a:r>
            <a:r>
              <a:rPr lang="en-US" sz="6000" b="1" dirty="0" err="1">
                <a:latin typeface="Ckdots Medium" panose="02000603000000000000" pitchFamily="2" charset="0"/>
                <a:ea typeface="Ckdots Medium" panose="02000603000000000000" pitchFamily="2" charset="0"/>
              </a:rPr>
              <a:t>Rohdieck</a:t>
            </a:r>
            <a:endParaRPr lang="en-US" sz="6000" b="1" dirty="0">
              <a:latin typeface="Ckdots Medium" panose="02000603000000000000" pitchFamily="2" charset="0"/>
              <a:ea typeface="Ckdots Medium" panose="02000603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7233EE-0ADF-D343-A972-ECE0356E1800}"/>
              </a:ext>
            </a:extLst>
          </p:cNvPr>
          <p:cNvSpPr txBox="1"/>
          <p:nvPr/>
        </p:nvSpPr>
        <p:spPr>
          <a:xfrm>
            <a:off x="5026426" y="1684406"/>
            <a:ext cx="623279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0432FF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“If you get confused, listen to the</a:t>
            </a:r>
          </a:p>
          <a:p>
            <a:pPr algn="ctr"/>
            <a:r>
              <a:rPr lang="en-US" sz="3200" dirty="0">
                <a:solidFill>
                  <a:srgbClr val="0432FF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music play”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EC16EF-3E84-1144-852C-FBDC0AF99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6089" y="2223015"/>
            <a:ext cx="477054" cy="4770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76570F-7407-D445-96E1-C8FC7C3F92B1}"/>
              </a:ext>
            </a:extLst>
          </p:cNvPr>
          <p:cNvSpPr txBox="1"/>
          <p:nvPr/>
        </p:nvSpPr>
        <p:spPr>
          <a:xfrm>
            <a:off x="4319502" y="2727276"/>
            <a:ext cx="6939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2F92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Mrs. </a:t>
            </a:r>
            <a:r>
              <a:rPr lang="en-US" sz="3200" dirty="0" err="1">
                <a:solidFill>
                  <a:srgbClr val="FF2F92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Rohdieck’s</a:t>
            </a:r>
            <a:r>
              <a:rPr lang="en-US" sz="3200" dirty="0">
                <a:solidFill>
                  <a:srgbClr val="FF2F92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 favorite color is pink!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9EC28A-3960-D643-8983-9AD1C58018EB}"/>
              </a:ext>
            </a:extLst>
          </p:cNvPr>
          <p:cNvSpPr txBox="1"/>
          <p:nvPr/>
        </p:nvSpPr>
        <p:spPr>
          <a:xfrm>
            <a:off x="4319502" y="3339258"/>
            <a:ext cx="687399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2600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She has worked in a classroom setting the</a:t>
            </a:r>
          </a:p>
          <a:p>
            <a:r>
              <a:rPr lang="en-US" sz="2800" dirty="0">
                <a:solidFill>
                  <a:srgbClr val="FF2600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past 3 years! She has been a Boy Scout &amp;</a:t>
            </a:r>
          </a:p>
          <a:p>
            <a:r>
              <a:rPr lang="en-US" sz="2800" dirty="0">
                <a:solidFill>
                  <a:srgbClr val="FF2600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Girl Scout Leader for 8 years!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C7831F-7B40-1C49-9D56-4B69DC22A320}"/>
              </a:ext>
            </a:extLst>
          </p:cNvPr>
          <p:cNvSpPr txBox="1"/>
          <p:nvPr/>
        </p:nvSpPr>
        <p:spPr>
          <a:xfrm>
            <a:off x="3659748" y="4724253"/>
            <a:ext cx="82750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2F92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Her favorite part of the school day is Circle Time! </a:t>
            </a:r>
          </a:p>
          <a:p>
            <a:r>
              <a:rPr lang="en-US" sz="2800" dirty="0">
                <a:solidFill>
                  <a:srgbClr val="FF2F92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She loves seeing the children so engaged!</a:t>
            </a:r>
          </a:p>
        </p:txBody>
      </p:sp>
    </p:spTree>
    <p:extLst>
      <p:ext uri="{BB962C8B-B14F-4D97-AF65-F5344CB8AC3E}">
        <p14:creationId xmlns:p14="http://schemas.microsoft.com/office/powerpoint/2010/main" val="3642668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74B41-F903-DC49-BC93-BCC487648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71796" y="-2671796"/>
            <a:ext cx="6848409" cy="121920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C688A1-B49B-2E45-BC79-CA0C7181CD8F}"/>
              </a:ext>
            </a:extLst>
          </p:cNvPr>
          <p:cNvSpPr txBox="1"/>
          <p:nvPr/>
        </p:nvSpPr>
        <p:spPr>
          <a:xfrm>
            <a:off x="1022935" y="615043"/>
            <a:ext cx="104022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Daily Communication Log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E6953D-06B5-8E48-B830-66248AF4F9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2" t="3923"/>
          <a:stretch/>
        </p:blipFill>
        <p:spPr>
          <a:xfrm>
            <a:off x="4457700" y="1684743"/>
            <a:ext cx="3041198" cy="399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99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9CA8FB-C7D9-3344-A5C0-CC1E99F0D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71798" y="-2671796"/>
            <a:ext cx="6848409" cy="121920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32271A-CD1F-FC48-81BC-4562FFEC2F96}"/>
              </a:ext>
            </a:extLst>
          </p:cNvPr>
          <p:cNvSpPr txBox="1"/>
          <p:nvPr/>
        </p:nvSpPr>
        <p:spPr>
          <a:xfrm>
            <a:off x="4598891" y="778330"/>
            <a:ext cx="34451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Specials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2CFA69-837B-CF45-BA2E-36624A10164E}"/>
              </a:ext>
            </a:extLst>
          </p:cNvPr>
          <p:cNvSpPr txBox="1"/>
          <p:nvPr/>
        </p:nvSpPr>
        <p:spPr>
          <a:xfrm>
            <a:off x="2046971" y="2334986"/>
            <a:ext cx="84561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We attend specials throughout</a:t>
            </a:r>
          </a:p>
          <a:p>
            <a:pPr algn="ctr"/>
            <a:r>
              <a:rPr lang="en-US" sz="48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each week.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8F21B1-8F83-0C4D-A716-B813391D55F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778956" y="3735938"/>
            <a:ext cx="1561643" cy="10500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5A9777-81C7-C244-B9FC-9D52D134F3D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163865" y="4755030"/>
            <a:ext cx="1731210" cy="10713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B2AF8-F386-EA45-B592-60B45F3FCB74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9156388" y="4541382"/>
            <a:ext cx="1346744" cy="12188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46DE34-7AEA-254B-9228-08F7A2CC54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7001" y="3792082"/>
            <a:ext cx="1498600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695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DB4D29-308A-A34F-8EC4-ED9910CB3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71796" y="-2671796"/>
            <a:ext cx="6848409" cy="121920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ABF598-F2E7-6045-A89E-4BFE2D23AB18}"/>
              </a:ext>
            </a:extLst>
          </p:cNvPr>
          <p:cNvSpPr txBox="1"/>
          <p:nvPr/>
        </p:nvSpPr>
        <p:spPr>
          <a:xfrm>
            <a:off x="1725062" y="859973"/>
            <a:ext cx="93153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Kindergarten Specials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840D78-6EDA-F449-81C3-F0E95D04640E}"/>
              </a:ext>
            </a:extLst>
          </p:cNvPr>
          <p:cNvSpPr txBox="1"/>
          <p:nvPr/>
        </p:nvSpPr>
        <p:spPr>
          <a:xfrm>
            <a:off x="3465121" y="2060302"/>
            <a:ext cx="583525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48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Art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48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Performing Arts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48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Physical Education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B02636-6EEA-8D42-BB53-FE05B2385DC3}"/>
              </a:ext>
            </a:extLst>
          </p:cNvPr>
          <p:cNvSpPr txBox="1"/>
          <p:nvPr/>
        </p:nvSpPr>
        <p:spPr>
          <a:xfrm>
            <a:off x="1212347" y="4572440"/>
            <a:ext cx="98280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Please have your child wear sneakers</a:t>
            </a:r>
          </a:p>
          <a:p>
            <a:pPr algn="ctr"/>
            <a:r>
              <a:rPr lang="en-US" sz="44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on A &amp; F Days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377262-D976-0140-9159-821A66144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347" y="1775033"/>
            <a:ext cx="1854892" cy="16348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34ED61-0E97-6B45-A836-4F15A3121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5061" y="3539977"/>
            <a:ext cx="1680352" cy="9305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10B3BB-E1A7-4A42-AF47-382CD0D68E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8783" y="1786185"/>
            <a:ext cx="1622348" cy="12173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F9D1B1-69F0-B848-A353-1ED5756216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6497" y="3003499"/>
            <a:ext cx="1641929" cy="16419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63CD9A-4ADF-9C4C-96E6-958DC467EB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0048" y="5276971"/>
            <a:ext cx="1119414" cy="8010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71DF50-AEC1-684E-963C-53DBCDC6AB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24059" y="5276971"/>
            <a:ext cx="1119414" cy="80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47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BD3405-633B-E04E-A971-CAE00C153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71796" y="-2671796"/>
            <a:ext cx="6848409" cy="121920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8BD37-504B-074B-9930-FCC16B0F7718}"/>
              </a:ext>
            </a:extLst>
          </p:cNvPr>
          <p:cNvSpPr txBox="1"/>
          <p:nvPr/>
        </p:nvSpPr>
        <p:spPr>
          <a:xfrm>
            <a:off x="2639462" y="827315"/>
            <a:ext cx="76354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Preschool Specials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2544B0-EB2F-B742-B6E6-E498EB4BDC69}"/>
              </a:ext>
            </a:extLst>
          </p:cNvPr>
          <p:cNvSpPr txBox="1"/>
          <p:nvPr/>
        </p:nvSpPr>
        <p:spPr>
          <a:xfrm>
            <a:off x="3155053" y="1883481"/>
            <a:ext cx="629210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40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Art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40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Performing Arts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40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Physical Education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40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Physical Therapy Group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DFF682-7C24-E74F-928B-4A189F686F24}"/>
              </a:ext>
            </a:extLst>
          </p:cNvPr>
          <p:cNvSpPr txBox="1"/>
          <p:nvPr/>
        </p:nvSpPr>
        <p:spPr>
          <a:xfrm>
            <a:off x="1212347" y="4572440"/>
            <a:ext cx="98280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Please have your child wear sneakers</a:t>
            </a:r>
          </a:p>
          <a:p>
            <a:pPr algn="ctr"/>
            <a:r>
              <a:rPr lang="en-US" sz="44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on A, C, E, &amp; F Days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233B92-5D5D-A348-A840-56CE1C340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4301" y="5295715"/>
            <a:ext cx="1119414" cy="801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07F9AA-60AD-5A48-B5BC-8A31A1B1D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048" y="5276971"/>
            <a:ext cx="1119414" cy="8010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CC38EA-3BAA-9045-BE2C-E595714522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347" y="1595414"/>
            <a:ext cx="1854892" cy="16348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60F28D-AA17-4D40-BC4B-9A1D473EEA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8783" y="1786185"/>
            <a:ext cx="1622348" cy="12173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5E3F27-FEEF-0541-9559-57396D7689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0048" y="3443421"/>
            <a:ext cx="1402208" cy="9305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E462FD-DF81-FF4A-B7CD-60F0DF38E1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6497" y="3003499"/>
            <a:ext cx="1641929" cy="164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801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AF288C-CCAB-3A4C-BE6A-E263A1CCB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71796" y="-2671796"/>
            <a:ext cx="6848409" cy="121920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9D6D91-DDEF-224B-8C61-FBCE522D3BDE}"/>
              </a:ext>
            </a:extLst>
          </p:cNvPr>
          <p:cNvSpPr txBox="1"/>
          <p:nvPr/>
        </p:nvSpPr>
        <p:spPr>
          <a:xfrm>
            <a:off x="4255991" y="843643"/>
            <a:ext cx="46185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Academics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0D5346-FAF9-184B-885C-26A73E1D6A6C}"/>
              </a:ext>
            </a:extLst>
          </p:cNvPr>
          <p:cNvSpPr txBox="1"/>
          <p:nvPr/>
        </p:nvSpPr>
        <p:spPr>
          <a:xfrm>
            <a:off x="785892" y="2043972"/>
            <a:ext cx="10620215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40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Students work on individualized programs.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36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Students follow a photographic schedule</a:t>
            </a:r>
          </a:p>
          <a:p>
            <a:pPr algn="ctr"/>
            <a:r>
              <a:rPr lang="en-US" sz="36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and are responsible for finding appropriate</a:t>
            </a:r>
          </a:p>
          <a:p>
            <a:pPr algn="ctr"/>
            <a:r>
              <a:rPr lang="en-US" sz="36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materials.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40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Each student works with a token</a:t>
            </a:r>
          </a:p>
          <a:p>
            <a:pPr algn="ctr"/>
            <a:r>
              <a:rPr lang="en-US" sz="40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board for motivation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8984DD-1E9D-9A43-B739-759DF2F34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851" y="329472"/>
            <a:ext cx="1708288" cy="171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F94E59-1092-E446-BADC-0662B3088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4422" y="489857"/>
            <a:ext cx="1687986" cy="172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735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ECFEA5-334A-E04B-B3EC-488591153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71796" y="-2671796"/>
            <a:ext cx="6848409" cy="121920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669855-3581-DE4F-B3E0-0929D126A36E}"/>
              </a:ext>
            </a:extLst>
          </p:cNvPr>
          <p:cNvSpPr txBox="1"/>
          <p:nvPr/>
        </p:nvSpPr>
        <p:spPr>
          <a:xfrm>
            <a:off x="2786420" y="794657"/>
            <a:ext cx="75632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Activity Schedules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E3CA1F-C71A-0241-933F-3AEEF94AD6ED}"/>
              </a:ext>
            </a:extLst>
          </p:cNvPr>
          <p:cNvSpPr txBox="1"/>
          <p:nvPr/>
        </p:nvSpPr>
        <p:spPr>
          <a:xfrm>
            <a:off x="1777346" y="2043972"/>
            <a:ext cx="863730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28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Each student follows a photographic</a:t>
            </a:r>
          </a:p>
          <a:p>
            <a:pPr algn="ctr"/>
            <a:r>
              <a:rPr lang="en-US" sz="28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activity schedule filled with leisure skills.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24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Students work independently with minimal assistance.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24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Students work on sharing materials and communicating  </a:t>
            </a:r>
          </a:p>
          <a:p>
            <a:pPr algn="ctr"/>
            <a:r>
              <a:rPr lang="en-US" sz="24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with one another.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B31658-D1C9-9348-B797-95D525873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073" y="4155061"/>
            <a:ext cx="2659981" cy="199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004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A770D5-F88F-7242-AF4D-EC91DC0FA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71796" y="-2671796"/>
            <a:ext cx="6848409" cy="121920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FBF7A8-66AB-BD44-B601-FECFF0C80B28}"/>
              </a:ext>
            </a:extLst>
          </p:cNvPr>
          <p:cNvSpPr txBox="1"/>
          <p:nvPr/>
        </p:nvSpPr>
        <p:spPr>
          <a:xfrm>
            <a:off x="1349506" y="729343"/>
            <a:ext cx="99325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Small Group Instruction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8CD547-840E-4643-B092-38A61D67AF95}"/>
              </a:ext>
            </a:extLst>
          </p:cNvPr>
          <p:cNvSpPr txBox="1"/>
          <p:nvPr/>
        </p:nvSpPr>
        <p:spPr>
          <a:xfrm>
            <a:off x="1839066" y="1911380"/>
            <a:ext cx="8513869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36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Work on Letter of the Week activities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32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Group Projects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32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Practice raising our hands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32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Practice sharing materials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32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Use different social skills for every day</a:t>
            </a:r>
          </a:p>
          <a:p>
            <a:pPr algn="ctr"/>
            <a:r>
              <a:rPr lang="en-US" sz="32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situations.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894AF0-ADB0-1E48-99DF-B17147311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4128" y="4584524"/>
            <a:ext cx="2181228" cy="161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635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2866CE-0C3B-B546-8D6E-59F3F1E44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71796" y="-2671796"/>
            <a:ext cx="6848409" cy="121920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92276F-7364-DE4D-BDD9-4058D1198A34}"/>
              </a:ext>
            </a:extLst>
          </p:cNvPr>
          <p:cNvSpPr txBox="1"/>
          <p:nvPr/>
        </p:nvSpPr>
        <p:spPr>
          <a:xfrm>
            <a:off x="1315685" y="2321558"/>
            <a:ext cx="956063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48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Students follow a photographic </a:t>
            </a:r>
          </a:p>
          <a:p>
            <a:pPr algn="ctr"/>
            <a:r>
              <a:rPr lang="en-US" sz="48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self help schedule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32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Taking shoes on/off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32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Sorting Silverware (plastic)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32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Cleaning up materials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3004D9-64BE-6640-A9B8-599D111DF23B}"/>
              </a:ext>
            </a:extLst>
          </p:cNvPr>
          <p:cNvSpPr txBox="1"/>
          <p:nvPr/>
        </p:nvSpPr>
        <p:spPr>
          <a:xfrm>
            <a:off x="3439563" y="843643"/>
            <a:ext cx="59923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Self Help Skills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6511FA-C43D-A546-8334-E6311719B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490" y="653143"/>
            <a:ext cx="1437367" cy="17098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8A9EF3-0521-4143-938B-7F51C0916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5685" y="4261757"/>
            <a:ext cx="1871912" cy="15981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CE830E-2532-7041-8B3F-EE01618596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6872" y="3845052"/>
            <a:ext cx="1443350" cy="193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55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3973D0-3210-AC47-A8FE-EA21D58D1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71796" y="-2671796"/>
            <a:ext cx="6848409" cy="121920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B9C9AF-A4F9-724C-B8E9-41B9D9CD418E}"/>
              </a:ext>
            </a:extLst>
          </p:cNvPr>
          <p:cNvSpPr txBox="1"/>
          <p:nvPr/>
        </p:nvSpPr>
        <p:spPr>
          <a:xfrm>
            <a:off x="3439563" y="745669"/>
            <a:ext cx="47468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Social Skills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8119B1-FE3C-1A4D-92C8-BE92210C61E5}"/>
              </a:ext>
            </a:extLst>
          </p:cNvPr>
          <p:cNvSpPr txBox="1"/>
          <p:nvPr/>
        </p:nvSpPr>
        <p:spPr>
          <a:xfrm>
            <a:off x="2136421" y="1701067"/>
            <a:ext cx="791915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36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Students work on social skills</a:t>
            </a:r>
          </a:p>
          <a:p>
            <a:pPr algn="ctr"/>
            <a:r>
              <a:rPr lang="en-US" sz="36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every day throughout the day.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36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Learn how to play with friends</a:t>
            </a:r>
          </a:p>
          <a:p>
            <a:pPr algn="ctr"/>
            <a:r>
              <a:rPr lang="en-US" sz="36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on the playground.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36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Play board games with friends.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36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Make polite statements throughout</a:t>
            </a:r>
          </a:p>
          <a:p>
            <a:pPr algn="ctr"/>
            <a:r>
              <a:rPr lang="en-US" sz="36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the day </a:t>
            </a:r>
          </a:p>
          <a:p>
            <a:pPr algn="ctr"/>
            <a:r>
              <a:rPr lang="en-US" sz="28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(i.e. excuse me, thank you, yes please)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918638-BDD5-A14C-9765-47DBC2FCB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208" y="748565"/>
            <a:ext cx="1572219" cy="1396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1A18A0-4BFB-B046-8452-93C892CE4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7957" y="748565"/>
            <a:ext cx="1572219" cy="139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901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A0BA67-E059-004F-8B32-A154F6AE9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71798" y="-2662206"/>
            <a:ext cx="6848409" cy="121920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5FA455-F61E-EC40-9D3E-DE9CE30F8290}"/>
              </a:ext>
            </a:extLst>
          </p:cNvPr>
          <p:cNvSpPr txBox="1"/>
          <p:nvPr/>
        </p:nvSpPr>
        <p:spPr>
          <a:xfrm>
            <a:off x="5925942" y="797169"/>
            <a:ext cx="37080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Miss Schiff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4D55F7-4E85-7B49-AFA0-50059A0A6411}"/>
              </a:ext>
            </a:extLst>
          </p:cNvPr>
          <p:cNvSpPr txBox="1"/>
          <p:nvPr/>
        </p:nvSpPr>
        <p:spPr>
          <a:xfrm>
            <a:off x="4967708" y="1567175"/>
            <a:ext cx="59859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2F92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“By doing what you LOVE, you</a:t>
            </a:r>
          </a:p>
          <a:p>
            <a:pPr algn="ctr"/>
            <a:r>
              <a:rPr lang="en-US" sz="3200" dirty="0">
                <a:solidFill>
                  <a:srgbClr val="FF2F92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INSPIRE and awaken the hearts</a:t>
            </a:r>
          </a:p>
          <a:p>
            <a:pPr algn="ctr"/>
            <a:r>
              <a:rPr lang="en-US" sz="3200" dirty="0">
                <a:solidFill>
                  <a:srgbClr val="FF2F92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of others.”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A57355-2250-144D-9E91-7E26F193C8D5}"/>
              </a:ext>
            </a:extLst>
          </p:cNvPr>
          <p:cNvSpPr txBox="1"/>
          <p:nvPr/>
        </p:nvSpPr>
        <p:spPr>
          <a:xfrm>
            <a:off x="4372161" y="3066497"/>
            <a:ext cx="6801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8EFA00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Miss. Schiff’s favorite color is green!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F4B324-9B05-D943-A8A3-D80BD303D551}"/>
              </a:ext>
            </a:extLst>
          </p:cNvPr>
          <p:cNvSpPr txBox="1"/>
          <p:nvPr/>
        </p:nvSpPr>
        <p:spPr>
          <a:xfrm>
            <a:off x="4717882" y="3623578"/>
            <a:ext cx="52806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85FF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I have worked with children</a:t>
            </a:r>
          </a:p>
          <a:p>
            <a:r>
              <a:rPr lang="en-US" sz="3200" dirty="0">
                <a:solidFill>
                  <a:srgbClr val="FF85FF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for 9 years!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F9E124-E1CC-AF40-93F2-23274B384ADB}"/>
              </a:ext>
            </a:extLst>
          </p:cNvPr>
          <p:cNvSpPr txBox="1"/>
          <p:nvPr/>
        </p:nvSpPr>
        <p:spPr>
          <a:xfrm>
            <a:off x="4682713" y="4649431"/>
            <a:ext cx="583364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76D6FF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My favorite part of the school day</a:t>
            </a:r>
          </a:p>
          <a:p>
            <a:r>
              <a:rPr lang="en-US" sz="2800" dirty="0">
                <a:solidFill>
                  <a:srgbClr val="76D6FF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is when the students come to school</a:t>
            </a:r>
          </a:p>
          <a:p>
            <a:r>
              <a:rPr lang="en-US" sz="2800" dirty="0">
                <a:solidFill>
                  <a:srgbClr val="76D6FF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every morning ready to learn!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3A2AFC-0202-0C44-9C4A-78D66E4AEA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09" t="16969" r="30898"/>
          <a:stretch/>
        </p:blipFill>
        <p:spPr>
          <a:xfrm>
            <a:off x="958168" y="904232"/>
            <a:ext cx="3450335" cy="490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24B273-67E9-4445-8917-455535402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20527" y="-2671797"/>
            <a:ext cx="6848409" cy="12192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160049-8316-174A-9774-5AC4E2A506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32" t="16666" r="36720" b="1"/>
          <a:stretch/>
        </p:blipFill>
        <p:spPr>
          <a:xfrm>
            <a:off x="1404259" y="901441"/>
            <a:ext cx="2508348" cy="50455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A49A6F-7664-C04D-B884-71CEFF0A36D5}"/>
              </a:ext>
            </a:extLst>
          </p:cNvPr>
          <p:cNvSpPr txBox="1"/>
          <p:nvPr/>
        </p:nvSpPr>
        <p:spPr>
          <a:xfrm>
            <a:off x="5367549" y="757445"/>
            <a:ext cx="5328702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Mrs. </a:t>
            </a:r>
            <a:r>
              <a:rPr lang="en-US" sz="6000" b="1" dirty="0" err="1">
                <a:latin typeface="Ckdots Medium" panose="02000603000000000000" pitchFamily="2" charset="0"/>
                <a:ea typeface="Ckdots Medium" panose="02000603000000000000" pitchFamily="2" charset="0"/>
              </a:rPr>
              <a:t>Diverio</a:t>
            </a:r>
            <a:endParaRPr lang="en-US" sz="6000" b="1" dirty="0">
              <a:latin typeface="Ckdots Medium" panose="02000603000000000000" pitchFamily="2" charset="0"/>
              <a:ea typeface="Ckdots Medium" panose="02000603000000000000" pitchFamily="2" charset="0"/>
            </a:endParaRPr>
          </a:p>
          <a:p>
            <a:pPr algn="ctr"/>
            <a:r>
              <a:rPr lang="en-US" sz="44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Speech</a:t>
            </a:r>
            <a:r>
              <a:rPr lang="en-US" b="1" dirty="0">
                <a:latin typeface="Ckdots Medium" panose="02000603000000000000" pitchFamily="2" charset="0"/>
                <a:ea typeface="Ckdots Medium" panose="02000603000000000000" pitchFamily="2" charset="0"/>
              </a:rPr>
              <a:t> (she will be in the Reynolds Gym)</a:t>
            </a:r>
            <a:endParaRPr lang="en-US" sz="4400" b="1" dirty="0">
              <a:latin typeface="Ckdots Medium" panose="02000603000000000000" pitchFamily="2" charset="0"/>
              <a:ea typeface="Ckdots Medium" panose="02000603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7D294A-A7CA-224E-BFE7-79F120E17BC8}"/>
              </a:ext>
            </a:extLst>
          </p:cNvPr>
          <p:cNvSpPr txBox="1"/>
          <p:nvPr/>
        </p:nvSpPr>
        <p:spPr>
          <a:xfrm>
            <a:off x="4431619" y="2333002"/>
            <a:ext cx="68948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9300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“Love what you do and do what you love.”</a:t>
            </a:r>
          </a:p>
          <a:p>
            <a:pPr algn="ctr"/>
            <a:r>
              <a:rPr lang="en-US" sz="2800" dirty="0">
                <a:solidFill>
                  <a:srgbClr val="FF9300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By Ray Bradbury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7F2EB9-4C36-2F44-96AC-BB19F36A1B00}"/>
              </a:ext>
            </a:extLst>
          </p:cNvPr>
          <p:cNvSpPr txBox="1"/>
          <p:nvPr/>
        </p:nvSpPr>
        <p:spPr>
          <a:xfrm>
            <a:off x="5263577" y="3200670"/>
            <a:ext cx="5230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Her favorite color is purple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824282-8C46-D447-A577-45649DE18090}"/>
              </a:ext>
            </a:extLst>
          </p:cNvPr>
          <p:cNvSpPr txBox="1"/>
          <p:nvPr/>
        </p:nvSpPr>
        <p:spPr>
          <a:xfrm>
            <a:off x="4645620" y="3720129"/>
            <a:ext cx="646683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2F92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She has worked in USR for almost </a:t>
            </a:r>
          </a:p>
          <a:p>
            <a:pPr algn="ctr"/>
            <a:r>
              <a:rPr lang="en-US" sz="3200" dirty="0">
                <a:solidFill>
                  <a:srgbClr val="FF2F92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20 years!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CCAD18-4B6E-A94B-9753-C5515B5D754D}"/>
              </a:ext>
            </a:extLst>
          </p:cNvPr>
          <p:cNvSpPr txBox="1"/>
          <p:nvPr/>
        </p:nvSpPr>
        <p:spPr>
          <a:xfrm>
            <a:off x="4601099" y="4745453"/>
            <a:ext cx="623439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Her favorite part of the school day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is when her students give her a HUGE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smile when she walks into the room!</a:t>
            </a:r>
          </a:p>
        </p:txBody>
      </p:sp>
    </p:spTree>
    <p:extLst>
      <p:ext uri="{BB962C8B-B14F-4D97-AF65-F5344CB8AC3E}">
        <p14:creationId xmlns:p14="http://schemas.microsoft.com/office/powerpoint/2010/main" val="4014004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EF26A3-E202-0646-B825-45643F49F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20527" y="-2671797"/>
            <a:ext cx="6848409" cy="12192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CB4863-43F0-E944-92F5-3848744ED7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55" t="12619" r="31578"/>
          <a:stretch/>
        </p:blipFill>
        <p:spPr>
          <a:xfrm>
            <a:off x="1126671" y="656511"/>
            <a:ext cx="2322750" cy="55353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B6A9EB-EC52-B841-B5A9-28AFF6CA4EBB}"/>
              </a:ext>
            </a:extLst>
          </p:cNvPr>
          <p:cNvSpPr txBox="1"/>
          <p:nvPr/>
        </p:nvSpPr>
        <p:spPr>
          <a:xfrm>
            <a:off x="5930203" y="757445"/>
            <a:ext cx="4203395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Mrs. </a:t>
            </a:r>
            <a:r>
              <a:rPr lang="en-US" sz="6000" b="1" dirty="0" err="1">
                <a:latin typeface="Ckdots Medium" panose="02000603000000000000" pitchFamily="2" charset="0"/>
                <a:ea typeface="Ckdots Medium" panose="02000603000000000000" pitchFamily="2" charset="0"/>
              </a:rPr>
              <a:t>Ardito</a:t>
            </a:r>
            <a:endParaRPr lang="en-US" sz="6000" b="1" dirty="0">
              <a:latin typeface="Ckdots Medium" panose="02000603000000000000" pitchFamily="2" charset="0"/>
              <a:ea typeface="Ckdots Medium" panose="02000603000000000000" pitchFamily="2" charset="0"/>
            </a:endParaRPr>
          </a:p>
          <a:p>
            <a:pPr algn="ctr"/>
            <a:r>
              <a:rPr lang="en-US" sz="44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OT</a:t>
            </a:r>
            <a:r>
              <a:rPr lang="en-US" b="1" dirty="0">
                <a:latin typeface="Ckdots Medium" panose="02000603000000000000" pitchFamily="2" charset="0"/>
                <a:ea typeface="Ckdots Medium" panose="02000603000000000000" pitchFamily="2" charset="0"/>
              </a:rPr>
              <a:t>(she will be in the Reynolds Gym)</a:t>
            </a:r>
            <a:endParaRPr lang="en-US" sz="4400" b="1" dirty="0">
              <a:latin typeface="Ckdots Medium" panose="02000603000000000000" pitchFamily="2" charset="0"/>
              <a:ea typeface="Ckdots Medium" panose="02000603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15A53E-913C-2849-8927-8B3DB72728CE}"/>
              </a:ext>
            </a:extLst>
          </p:cNvPr>
          <p:cNvSpPr txBox="1"/>
          <p:nvPr/>
        </p:nvSpPr>
        <p:spPr>
          <a:xfrm>
            <a:off x="3966995" y="2253555"/>
            <a:ext cx="72362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008F00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“You are braver than you believe,  stronger</a:t>
            </a:r>
          </a:p>
          <a:p>
            <a:pPr algn="ctr"/>
            <a:r>
              <a:rPr lang="en-US" sz="2800" dirty="0">
                <a:solidFill>
                  <a:srgbClr val="008F00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than you seem, and smarter than you think.”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49796E-8222-3B43-A439-51348778209A}"/>
              </a:ext>
            </a:extLst>
          </p:cNvPr>
          <p:cNvSpPr txBox="1"/>
          <p:nvPr/>
        </p:nvSpPr>
        <p:spPr>
          <a:xfrm>
            <a:off x="5289228" y="3200670"/>
            <a:ext cx="51796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Her favorite color is yellow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3D8E83-844A-B446-8D76-0A5E4951A9C7}"/>
              </a:ext>
            </a:extLst>
          </p:cNvPr>
          <p:cNvSpPr txBox="1"/>
          <p:nvPr/>
        </p:nvSpPr>
        <p:spPr>
          <a:xfrm>
            <a:off x="4761040" y="3720129"/>
            <a:ext cx="62360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9300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She has worked with children for</a:t>
            </a:r>
          </a:p>
          <a:p>
            <a:pPr algn="ctr"/>
            <a:r>
              <a:rPr lang="en-US" sz="3200" dirty="0">
                <a:solidFill>
                  <a:srgbClr val="FF9300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19 years!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1A5C14-0EF8-7149-B4FF-EFE90E568FC5}"/>
              </a:ext>
            </a:extLst>
          </p:cNvPr>
          <p:cNvSpPr txBox="1"/>
          <p:nvPr/>
        </p:nvSpPr>
        <p:spPr>
          <a:xfrm>
            <a:off x="4343818" y="4745453"/>
            <a:ext cx="674896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Her favorite part of the school day</a:t>
            </a:r>
          </a:p>
          <a:p>
            <a:pPr algn="ctr"/>
            <a:r>
              <a:rPr lang="en-US" sz="2800" dirty="0">
                <a:solidFill>
                  <a:srgbClr val="7030A0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is when her students say hello to her with</a:t>
            </a:r>
          </a:p>
          <a:p>
            <a:pPr algn="ctr"/>
            <a:r>
              <a:rPr lang="en-US" sz="2800" dirty="0">
                <a:solidFill>
                  <a:srgbClr val="7030A0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their bright smiling faces!</a:t>
            </a:r>
          </a:p>
        </p:txBody>
      </p:sp>
    </p:spTree>
    <p:extLst>
      <p:ext uri="{BB962C8B-B14F-4D97-AF65-F5344CB8AC3E}">
        <p14:creationId xmlns:p14="http://schemas.microsoft.com/office/powerpoint/2010/main" val="3183538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5AB6C6-2D63-8342-BAE1-A0FD82433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20527" y="-2671797"/>
            <a:ext cx="6848409" cy="121920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961C9C-D817-9948-B85F-CE9F777AF51F}"/>
              </a:ext>
            </a:extLst>
          </p:cNvPr>
          <p:cNvSpPr txBox="1"/>
          <p:nvPr/>
        </p:nvSpPr>
        <p:spPr>
          <a:xfrm>
            <a:off x="5930203" y="757445"/>
            <a:ext cx="4203395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Mrs. Hunter</a:t>
            </a:r>
          </a:p>
          <a:p>
            <a:pPr algn="ctr"/>
            <a:r>
              <a:rPr lang="en-US" sz="44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PT</a:t>
            </a:r>
            <a:r>
              <a:rPr lang="en-US" b="1" dirty="0">
                <a:latin typeface="Ckdots Medium" panose="02000603000000000000" pitchFamily="2" charset="0"/>
                <a:ea typeface="Ckdots Medium" panose="02000603000000000000" pitchFamily="2" charset="0"/>
              </a:rPr>
              <a:t>(she will be in the Reynolds Gym)</a:t>
            </a:r>
            <a:endParaRPr lang="en-US" sz="4400" b="1" dirty="0">
              <a:latin typeface="Ckdots Medium" panose="02000603000000000000" pitchFamily="2" charset="0"/>
              <a:ea typeface="Ckdots Medium" panose="02000603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6AA880-4257-314E-8639-967D5A3E28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23" t="14524" r="25879"/>
          <a:stretch/>
        </p:blipFill>
        <p:spPr>
          <a:xfrm>
            <a:off x="1240971" y="587828"/>
            <a:ext cx="2317749" cy="55843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F9DCF5-C25A-714F-BFD0-36AADF7A887A}"/>
              </a:ext>
            </a:extLst>
          </p:cNvPr>
          <p:cNvSpPr txBox="1"/>
          <p:nvPr/>
        </p:nvSpPr>
        <p:spPr>
          <a:xfrm>
            <a:off x="5534861" y="2318869"/>
            <a:ext cx="53415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942093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“Every day is a new adventure.”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45FDA0-E272-EC4A-AB2A-9F587C6CEECC}"/>
              </a:ext>
            </a:extLst>
          </p:cNvPr>
          <p:cNvSpPr txBox="1"/>
          <p:nvPr/>
        </p:nvSpPr>
        <p:spPr>
          <a:xfrm>
            <a:off x="5806570" y="2842089"/>
            <a:ext cx="4798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0432FF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Her favorite color is blue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32CCAA-5F4A-244C-9255-3433BD419B60}"/>
              </a:ext>
            </a:extLst>
          </p:cNvPr>
          <p:cNvSpPr txBox="1"/>
          <p:nvPr/>
        </p:nvSpPr>
        <p:spPr>
          <a:xfrm>
            <a:off x="4731725" y="3326295"/>
            <a:ext cx="62360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2600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She has worked with children for</a:t>
            </a:r>
          </a:p>
          <a:p>
            <a:pPr algn="ctr"/>
            <a:r>
              <a:rPr lang="en-US" sz="3200" dirty="0">
                <a:solidFill>
                  <a:srgbClr val="FF2600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35 years!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B029B3-5670-A34B-B6F3-E741DA998F19}"/>
              </a:ext>
            </a:extLst>
          </p:cNvPr>
          <p:cNvSpPr txBox="1"/>
          <p:nvPr/>
        </p:nvSpPr>
        <p:spPr>
          <a:xfrm>
            <a:off x="3717984" y="4647480"/>
            <a:ext cx="731482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Her favorite part of the school day</a:t>
            </a:r>
          </a:p>
          <a:p>
            <a:pPr algn="ctr"/>
            <a:r>
              <a:rPr lang="en-US" sz="2800" dirty="0">
                <a:solidFill>
                  <a:srgbClr val="7030A0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is when her students play with the parachute</a:t>
            </a:r>
          </a:p>
          <a:p>
            <a:pPr algn="ctr"/>
            <a:r>
              <a:rPr lang="en-US" sz="2800" dirty="0">
                <a:solidFill>
                  <a:srgbClr val="7030A0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in her classroom!</a:t>
            </a:r>
          </a:p>
        </p:txBody>
      </p:sp>
    </p:spTree>
    <p:extLst>
      <p:ext uri="{BB962C8B-B14F-4D97-AF65-F5344CB8AC3E}">
        <p14:creationId xmlns:p14="http://schemas.microsoft.com/office/powerpoint/2010/main" val="3954668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5AD7A6-EA75-3544-B3CB-5B1E43C8B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71796" y="-2671796"/>
            <a:ext cx="6848409" cy="12192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5C386C-A362-C94B-8032-4AFB19E463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86" t="6406" r="31028"/>
          <a:stretch/>
        </p:blipFill>
        <p:spPr>
          <a:xfrm>
            <a:off x="1384692" y="890953"/>
            <a:ext cx="2333988" cy="49471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3D6B80-98FC-2A42-8DFC-A196B9402751}"/>
              </a:ext>
            </a:extLst>
          </p:cNvPr>
          <p:cNvSpPr txBox="1"/>
          <p:nvPr/>
        </p:nvSpPr>
        <p:spPr>
          <a:xfrm>
            <a:off x="6330462" y="808892"/>
            <a:ext cx="24897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Mrs. K.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759DC7-7A5C-964B-A0E5-1678321CF2C9}"/>
              </a:ext>
            </a:extLst>
          </p:cNvPr>
          <p:cNvSpPr txBox="1"/>
          <p:nvPr/>
        </p:nvSpPr>
        <p:spPr>
          <a:xfrm>
            <a:off x="4958861" y="2806955"/>
            <a:ext cx="56284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Mrs. K.’s favorite color is red!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5C3181-1532-D144-8837-07DAD51D4CC7}"/>
              </a:ext>
            </a:extLst>
          </p:cNvPr>
          <p:cNvSpPr txBox="1"/>
          <p:nvPr/>
        </p:nvSpPr>
        <p:spPr>
          <a:xfrm>
            <a:off x="4634544" y="1567175"/>
            <a:ext cx="606608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“If you can’t say something nice,</a:t>
            </a:r>
          </a:p>
          <a:p>
            <a:pPr algn="ctr"/>
            <a:r>
              <a:rPr lang="en-US" sz="3200" dirty="0">
                <a:solidFill>
                  <a:srgbClr val="7030A0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don’t say anything at all.”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EC0B6B-32CB-994A-B100-4230B66D65AA}"/>
              </a:ext>
            </a:extLst>
          </p:cNvPr>
          <p:cNvSpPr txBox="1"/>
          <p:nvPr/>
        </p:nvSpPr>
        <p:spPr>
          <a:xfrm>
            <a:off x="4905451" y="3554292"/>
            <a:ext cx="552426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She has worked with children</a:t>
            </a:r>
          </a:p>
          <a:p>
            <a:r>
              <a:rPr lang="en-US" sz="3200" dirty="0">
                <a:solidFill>
                  <a:srgbClr val="0070C0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for 5 years!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3C0686-7938-2F48-B749-2A64D12A1149}"/>
              </a:ext>
            </a:extLst>
          </p:cNvPr>
          <p:cNvSpPr txBox="1"/>
          <p:nvPr/>
        </p:nvSpPr>
        <p:spPr>
          <a:xfrm>
            <a:off x="4565651" y="4794072"/>
            <a:ext cx="664637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2F92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Her favorite part of the school day</a:t>
            </a:r>
          </a:p>
          <a:p>
            <a:r>
              <a:rPr lang="en-US" sz="3200" dirty="0">
                <a:solidFill>
                  <a:srgbClr val="FF2F92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is Circle Time!</a:t>
            </a:r>
          </a:p>
        </p:txBody>
      </p:sp>
    </p:spTree>
    <p:extLst>
      <p:ext uri="{BB962C8B-B14F-4D97-AF65-F5344CB8AC3E}">
        <p14:creationId xmlns:p14="http://schemas.microsoft.com/office/powerpoint/2010/main" val="2221535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6B60C6-6264-6248-8CB8-52A3EE674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71796" y="-2671796"/>
            <a:ext cx="6848409" cy="12192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3E62B6-F2F2-F84E-ABAB-2793CE31C3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041" t="11775" r="29863"/>
          <a:stretch/>
        </p:blipFill>
        <p:spPr>
          <a:xfrm>
            <a:off x="1276598" y="726830"/>
            <a:ext cx="1976569" cy="51910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DDB91D-2D6D-6C4B-856E-D30DD8E257F6}"/>
              </a:ext>
            </a:extLst>
          </p:cNvPr>
          <p:cNvSpPr txBox="1"/>
          <p:nvPr/>
        </p:nvSpPr>
        <p:spPr>
          <a:xfrm>
            <a:off x="6330462" y="808892"/>
            <a:ext cx="32367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Mrs. Lam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F5732D-7FEE-194D-8E9A-A819DF40A7BE}"/>
              </a:ext>
            </a:extLst>
          </p:cNvPr>
          <p:cNvSpPr txBox="1"/>
          <p:nvPr/>
        </p:nvSpPr>
        <p:spPr>
          <a:xfrm>
            <a:off x="5757979" y="1567175"/>
            <a:ext cx="44053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9300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“Nothing is impossible!”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A9D8E2-FBBE-7340-A2FE-F536F63DF3D1}"/>
              </a:ext>
            </a:extLst>
          </p:cNvPr>
          <p:cNvSpPr txBox="1"/>
          <p:nvPr/>
        </p:nvSpPr>
        <p:spPr>
          <a:xfrm>
            <a:off x="4911971" y="2290450"/>
            <a:ext cx="63225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73FDD6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Mrs. Lam’s favorite color is aqua!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A896C1-DDA2-ED4F-84E5-87776261CAAC}"/>
              </a:ext>
            </a:extLst>
          </p:cNvPr>
          <p:cNvSpPr txBox="1"/>
          <p:nvPr/>
        </p:nvSpPr>
        <p:spPr>
          <a:xfrm>
            <a:off x="4328567" y="3013725"/>
            <a:ext cx="68114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D883FF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She has worked with children for 5 years</a:t>
            </a:r>
          </a:p>
          <a:p>
            <a:r>
              <a:rPr lang="en-US" sz="2800" dirty="0">
                <a:solidFill>
                  <a:srgbClr val="D883FF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 professionally &amp; 13 years as a mother </a:t>
            </a:r>
            <a:r>
              <a:rPr lang="en-US" sz="2800" dirty="0">
                <a:solidFill>
                  <a:srgbClr val="D883FF"/>
                </a:solidFill>
                <a:latin typeface="Ckdots Medium" panose="02000603000000000000" pitchFamily="2" charset="0"/>
                <a:ea typeface="Ckdots Medium" panose="02000603000000000000" pitchFamily="2" charset="0"/>
                <a:sym typeface="Wingdings" pitchFamily="2" charset="2"/>
              </a:rPr>
              <a:t></a:t>
            </a:r>
            <a:endParaRPr lang="en-US" sz="2800" dirty="0">
              <a:solidFill>
                <a:srgbClr val="D883FF"/>
              </a:solidFill>
              <a:latin typeface="Ckdots Medium" panose="02000603000000000000" pitchFamily="2" charset="0"/>
              <a:ea typeface="Ckdots Medium" panose="02000603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EA38C9-794E-4B48-98C1-527BA255A514}"/>
              </a:ext>
            </a:extLst>
          </p:cNvPr>
          <p:cNvSpPr txBox="1"/>
          <p:nvPr/>
        </p:nvSpPr>
        <p:spPr>
          <a:xfrm>
            <a:off x="4225681" y="4330903"/>
            <a:ext cx="689483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8F00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Her favorite part of the school day</a:t>
            </a:r>
          </a:p>
          <a:p>
            <a:r>
              <a:rPr lang="en-US" sz="3200" dirty="0">
                <a:solidFill>
                  <a:srgbClr val="008F00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is working through challenging times!</a:t>
            </a:r>
          </a:p>
        </p:txBody>
      </p:sp>
    </p:spTree>
    <p:extLst>
      <p:ext uri="{BB962C8B-B14F-4D97-AF65-F5344CB8AC3E}">
        <p14:creationId xmlns:p14="http://schemas.microsoft.com/office/powerpoint/2010/main" val="1706378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29993A-A9F8-254F-82A1-83BDCCE5A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71797" y="-2662206"/>
            <a:ext cx="6848409" cy="12192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ED0C8C-66E5-9942-AB21-B767B1EED7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21" t="9350" r="39564" b="13420"/>
          <a:stretch/>
        </p:blipFill>
        <p:spPr>
          <a:xfrm>
            <a:off x="1333233" y="643398"/>
            <a:ext cx="1947553" cy="52963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625251-367D-A14C-9BA0-C2E6855047F1}"/>
              </a:ext>
            </a:extLst>
          </p:cNvPr>
          <p:cNvSpPr txBox="1"/>
          <p:nvPr/>
        </p:nvSpPr>
        <p:spPr>
          <a:xfrm>
            <a:off x="5861539" y="785446"/>
            <a:ext cx="40302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Mrs. Reinke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6CD38F-EB6E-044D-9CF0-E81F601790EC}"/>
              </a:ext>
            </a:extLst>
          </p:cNvPr>
          <p:cNvSpPr txBox="1"/>
          <p:nvPr/>
        </p:nvSpPr>
        <p:spPr>
          <a:xfrm>
            <a:off x="5239505" y="1567175"/>
            <a:ext cx="51844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2F92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“Think Happy, Be Happy </a:t>
            </a:r>
            <a:r>
              <a:rPr lang="en-US" sz="3200" dirty="0">
                <a:solidFill>
                  <a:srgbClr val="FF2F92"/>
                </a:solidFill>
                <a:latin typeface="Ckdots Medium" panose="02000603000000000000" pitchFamily="2" charset="0"/>
                <a:ea typeface="Ckdots Medium" panose="02000603000000000000" pitchFamily="2" charset="0"/>
                <a:sym typeface="Wingdings" pitchFamily="2" charset="2"/>
              </a:rPr>
              <a:t></a:t>
            </a:r>
            <a:r>
              <a:rPr lang="en-US" sz="3200" dirty="0">
                <a:solidFill>
                  <a:srgbClr val="FF2F92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2AF13F-A414-104E-99D8-2F49799DC032}"/>
              </a:ext>
            </a:extLst>
          </p:cNvPr>
          <p:cNvSpPr txBox="1"/>
          <p:nvPr/>
        </p:nvSpPr>
        <p:spPr>
          <a:xfrm>
            <a:off x="5017483" y="2348904"/>
            <a:ext cx="612379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Mrs. Reinke’s </a:t>
            </a:r>
            <a:r>
              <a:rPr lang="en-US" sz="3200" dirty="0">
                <a:solidFill>
                  <a:srgbClr val="009193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favorite col</a:t>
            </a:r>
            <a:r>
              <a:rPr lang="en-US" sz="3200" dirty="0">
                <a:solidFill>
                  <a:srgbClr val="0432FF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ors</a:t>
            </a:r>
            <a:r>
              <a:rPr lang="en-US" sz="3200" dirty="0">
                <a:solidFill>
                  <a:srgbClr val="FF0000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 </a:t>
            </a:r>
            <a:r>
              <a:rPr lang="en-US" sz="3200" dirty="0">
                <a:solidFill>
                  <a:srgbClr val="0432FF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are</a:t>
            </a:r>
          </a:p>
          <a:p>
            <a:r>
              <a:rPr lang="en-US" sz="3200" dirty="0">
                <a:solidFill>
                  <a:srgbClr val="008F00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Green, </a:t>
            </a:r>
            <a:r>
              <a:rPr lang="en-US" sz="3200" dirty="0">
                <a:solidFill>
                  <a:srgbClr val="009193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Teal, </a:t>
            </a:r>
            <a:r>
              <a:rPr lang="en-US" sz="3200" dirty="0">
                <a:latin typeface="Ckdots Medium" panose="02000603000000000000" pitchFamily="2" charset="0"/>
                <a:ea typeface="Ckdots Medium" panose="02000603000000000000" pitchFamily="2" charset="0"/>
              </a:rPr>
              <a:t>and</a:t>
            </a:r>
            <a:r>
              <a:rPr lang="en-US" sz="3200" dirty="0">
                <a:solidFill>
                  <a:srgbClr val="FF0000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 </a:t>
            </a:r>
            <a:r>
              <a:rPr lang="en-US" sz="3200" dirty="0">
                <a:solidFill>
                  <a:srgbClr val="0432FF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Blue!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3D28B7-933D-8A40-94B2-7A2B751C1299}"/>
              </a:ext>
            </a:extLst>
          </p:cNvPr>
          <p:cNvSpPr txBox="1"/>
          <p:nvPr/>
        </p:nvSpPr>
        <p:spPr>
          <a:xfrm>
            <a:off x="4905451" y="3554292"/>
            <a:ext cx="552426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9437FF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She has worked with children</a:t>
            </a:r>
          </a:p>
          <a:p>
            <a:r>
              <a:rPr lang="en-US" sz="3200" dirty="0">
                <a:solidFill>
                  <a:srgbClr val="9437FF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for 10 years!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7DF64B-400C-6B43-935C-AAE0A32B4104}"/>
              </a:ext>
            </a:extLst>
          </p:cNvPr>
          <p:cNvSpPr txBox="1"/>
          <p:nvPr/>
        </p:nvSpPr>
        <p:spPr>
          <a:xfrm>
            <a:off x="4407735" y="4666679"/>
            <a:ext cx="689483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9300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Her favorite part of the school day</a:t>
            </a:r>
          </a:p>
          <a:p>
            <a:r>
              <a:rPr lang="en-US" sz="3200" dirty="0">
                <a:solidFill>
                  <a:srgbClr val="FF9300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is working on academics!</a:t>
            </a:r>
          </a:p>
        </p:txBody>
      </p:sp>
    </p:spTree>
    <p:extLst>
      <p:ext uri="{BB962C8B-B14F-4D97-AF65-F5344CB8AC3E}">
        <p14:creationId xmlns:p14="http://schemas.microsoft.com/office/powerpoint/2010/main" val="413852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8EBB54-380D-7141-8645-EC2AC3EBE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71796" y="-2671796"/>
            <a:ext cx="6848409" cy="12192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182D44-2E01-4043-8B84-FD8D1FACE0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15" t="14200" r="40342" b="10130"/>
          <a:stretch/>
        </p:blipFill>
        <p:spPr>
          <a:xfrm>
            <a:off x="1468582" y="715869"/>
            <a:ext cx="2161310" cy="51895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ABA3F1-0B0B-4948-BA69-60ADA0BB5CB1}"/>
              </a:ext>
            </a:extLst>
          </p:cNvPr>
          <p:cNvSpPr txBox="1"/>
          <p:nvPr/>
        </p:nvSpPr>
        <p:spPr>
          <a:xfrm>
            <a:off x="6330462" y="808892"/>
            <a:ext cx="36423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kdots Medium" panose="02000603000000000000" pitchFamily="2" charset="0"/>
                <a:ea typeface="Ckdots Medium" panose="02000603000000000000" pitchFamily="2" charset="0"/>
              </a:rPr>
              <a:t>Miss. Mark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4008FB-8676-5247-9C4C-24017255F716}"/>
              </a:ext>
            </a:extLst>
          </p:cNvPr>
          <p:cNvSpPr txBox="1"/>
          <p:nvPr/>
        </p:nvSpPr>
        <p:spPr>
          <a:xfrm>
            <a:off x="6312829" y="1684406"/>
            <a:ext cx="36599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0432FF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“Live, Laugh, Love”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24DC55-73A7-F149-AD10-5CBF8D45430E}"/>
              </a:ext>
            </a:extLst>
          </p:cNvPr>
          <p:cNvSpPr txBox="1"/>
          <p:nvPr/>
        </p:nvSpPr>
        <p:spPr>
          <a:xfrm>
            <a:off x="5037640" y="2341059"/>
            <a:ext cx="62103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2F92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Miss Mark’s favorite color is pink!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ECCBD0-F808-E944-BB8F-A332FFCC03A0}"/>
              </a:ext>
            </a:extLst>
          </p:cNvPr>
          <p:cNvSpPr txBox="1"/>
          <p:nvPr/>
        </p:nvSpPr>
        <p:spPr>
          <a:xfrm>
            <a:off x="4928897" y="3088396"/>
            <a:ext cx="552426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7E79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She has worked with children</a:t>
            </a:r>
          </a:p>
          <a:p>
            <a:r>
              <a:rPr lang="en-US" sz="3200" dirty="0">
                <a:solidFill>
                  <a:srgbClr val="FF7E79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for 18 years!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7D723E-57FF-1D47-95FC-A8678E495F71}"/>
              </a:ext>
            </a:extLst>
          </p:cNvPr>
          <p:cNvSpPr txBox="1"/>
          <p:nvPr/>
        </p:nvSpPr>
        <p:spPr>
          <a:xfrm>
            <a:off x="4353158" y="4374342"/>
            <a:ext cx="66463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7A81FF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Her favorite part of the school day</a:t>
            </a:r>
          </a:p>
          <a:p>
            <a:r>
              <a:rPr lang="en-US" sz="3200" dirty="0">
                <a:solidFill>
                  <a:srgbClr val="7A81FF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is playing board games to increase</a:t>
            </a:r>
          </a:p>
          <a:p>
            <a:r>
              <a:rPr lang="en-US" sz="3200" dirty="0">
                <a:solidFill>
                  <a:srgbClr val="7A81FF"/>
                </a:solidFill>
                <a:latin typeface="Ckdots Medium" panose="02000603000000000000" pitchFamily="2" charset="0"/>
                <a:ea typeface="Ckdots Medium" panose="02000603000000000000" pitchFamily="2" charset="0"/>
              </a:rPr>
              <a:t>social skills!</a:t>
            </a:r>
          </a:p>
        </p:txBody>
      </p:sp>
    </p:spTree>
    <p:extLst>
      <p:ext uri="{BB962C8B-B14F-4D97-AF65-F5344CB8AC3E}">
        <p14:creationId xmlns:p14="http://schemas.microsoft.com/office/powerpoint/2010/main" val="2562095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712</Words>
  <Application>Microsoft Macintosh PowerPoint</Application>
  <PresentationFormat>Widescreen</PresentationFormat>
  <Paragraphs>134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Ckdots Medium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22</cp:revision>
  <dcterms:created xsi:type="dcterms:W3CDTF">2018-09-14T12:02:03Z</dcterms:created>
  <dcterms:modified xsi:type="dcterms:W3CDTF">2019-01-17T15:43:12Z</dcterms:modified>
</cp:coreProperties>
</file>